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07a03c8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e07a03c8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e07a03c8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e07a03c8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07a03c8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e07a03c8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f47fc93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f47fc93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e07a03c8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e07a03c8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e07a03c8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e07a03c8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e07a03c8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e07a03c8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07a03c8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07a03c8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07a03c8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07a03c8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e07a03c8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e07a03c8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07a03c8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07a03c8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0" y="0"/>
            <a:ext cx="9144000" cy="383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type="ctrTitle"/>
          </p:nvPr>
        </p:nvSpPr>
        <p:spPr>
          <a:xfrm>
            <a:off x="1016700" y="1584675"/>
            <a:ext cx="7110600" cy="18825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4800"/>
              <a:buNone/>
              <a:defRPr sz="4800">
                <a:solidFill>
                  <a:schemeClr val="lt1"/>
                </a:solidFill>
              </a:defRPr>
            </a:lvl2pPr>
            <a:lvl3pPr lvl="2" rtl="0" algn="ctr">
              <a:lnSpc>
                <a:spcPct val="100000"/>
              </a:lnSpc>
              <a:spcBef>
                <a:spcPts val="0"/>
              </a:spcBef>
              <a:spcAft>
                <a:spcPts val="0"/>
              </a:spcAft>
              <a:buClr>
                <a:schemeClr val="lt1"/>
              </a:buClr>
              <a:buSzPts val="4800"/>
              <a:buNone/>
              <a:defRPr sz="4800">
                <a:solidFill>
                  <a:schemeClr val="lt1"/>
                </a:solidFill>
              </a:defRPr>
            </a:lvl3pPr>
            <a:lvl4pPr lvl="3" rtl="0" algn="ctr">
              <a:lnSpc>
                <a:spcPct val="100000"/>
              </a:lnSpc>
              <a:spcBef>
                <a:spcPts val="0"/>
              </a:spcBef>
              <a:spcAft>
                <a:spcPts val="0"/>
              </a:spcAft>
              <a:buClr>
                <a:schemeClr val="lt1"/>
              </a:buClr>
              <a:buSzPts val="4800"/>
              <a:buNone/>
              <a:defRPr sz="4800">
                <a:solidFill>
                  <a:schemeClr val="lt1"/>
                </a:solidFill>
              </a:defRPr>
            </a:lvl4pPr>
            <a:lvl5pPr lvl="4" rtl="0" algn="ctr">
              <a:lnSpc>
                <a:spcPct val="100000"/>
              </a:lnSpc>
              <a:spcBef>
                <a:spcPts val="0"/>
              </a:spcBef>
              <a:spcAft>
                <a:spcPts val="0"/>
              </a:spcAft>
              <a:buClr>
                <a:schemeClr val="lt1"/>
              </a:buClr>
              <a:buSzPts val="4800"/>
              <a:buNone/>
              <a:defRPr sz="4800">
                <a:solidFill>
                  <a:schemeClr val="lt1"/>
                </a:solidFill>
              </a:defRPr>
            </a:lvl5pPr>
            <a:lvl6pPr lvl="5" rtl="0" algn="ctr">
              <a:lnSpc>
                <a:spcPct val="100000"/>
              </a:lnSpc>
              <a:spcBef>
                <a:spcPts val="0"/>
              </a:spcBef>
              <a:spcAft>
                <a:spcPts val="0"/>
              </a:spcAft>
              <a:buClr>
                <a:schemeClr val="lt1"/>
              </a:buClr>
              <a:buSzPts val="4800"/>
              <a:buNone/>
              <a:defRPr sz="4800">
                <a:solidFill>
                  <a:schemeClr val="lt1"/>
                </a:solidFill>
              </a:defRPr>
            </a:lvl6pPr>
            <a:lvl7pPr lvl="6" rtl="0" algn="ctr">
              <a:lnSpc>
                <a:spcPct val="100000"/>
              </a:lnSpc>
              <a:spcBef>
                <a:spcPts val="0"/>
              </a:spcBef>
              <a:spcAft>
                <a:spcPts val="0"/>
              </a:spcAft>
              <a:buClr>
                <a:schemeClr val="lt1"/>
              </a:buClr>
              <a:buSzPts val="4800"/>
              <a:buNone/>
              <a:defRPr sz="4800">
                <a:solidFill>
                  <a:schemeClr val="lt1"/>
                </a:solidFill>
              </a:defRPr>
            </a:lvl7pPr>
            <a:lvl8pPr lvl="7" rtl="0" algn="ctr">
              <a:lnSpc>
                <a:spcPct val="100000"/>
              </a:lnSpc>
              <a:spcBef>
                <a:spcPts val="0"/>
              </a:spcBef>
              <a:spcAft>
                <a:spcPts val="0"/>
              </a:spcAft>
              <a:buClr>
                <a:schemeClr val="lt1"/>
              </a:buClr>
              <a:buSzPts val="4800"/>
              <a:buNone/>
              <a:defRPr sz="4800">
                <a:solidFill>
                  <a:schemeClr val="lt1"/>
                </a:solidFill>
              </a:defRPr>
            </a:lvl8pPr>
            <a:lvl9pPr lvl="8" rtl="0" algn="ctr">
              <a:lnSpc>
                <a:spcPct val="100000"/>
              </a:lnSpc>
              <a:spcBef>
                <a:spcPts val="0"/>
              </a:spcBef>
              <a:spcAft>
                <a:spcPts val="0"/>
              </a:spcAft>
              <a:buClr>
                <a:schemeClr val="lt1"/>
              </a:buClr>
              <a:buSzPts val="4800"/>
              <a:buNone/>
              <a:defRPr sz="4800">
                <a:solidFill>
                  <a:schemeClr val="lt1"/>
                </a:solidFill>
              </a:defRPr>
            </a:lvl9pPr>
          </a:lstStyle>
          <a:p/>
        </p:txBody>
      </p:sp>
      <p:sp>
        <p:nvSpPr>
          <p:cNvPr id="54" name="Google Shape;54;p13"/>
          <p:cNvSpPr txBox="1"/>
          <p:nvPr>
            <p:ph idx="1" type="subTitle"/>
          </p:nvPr>
        </p:nvSpPr>
        <p:spPr>
          <a:xfrm>
            <a:off x="1016700" y="3979825"/>
            <a:ext cx="7110600" cy="9993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sz="1800">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55" name="Google Shape;55;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56" name="Shape 56"/>
        <p:cNvGrpSpPr/>
        <p:nvPr/>
      </p:nvGrpSpPr>
      <p:grpSpPr>
        <a:xfrm>
          <a:off x="0" y="0"/>
          <a:ext cx="0" cy="0"/>
          <a:chOff x="0" y="0"/>
          <a:chExt cx="0" cy="0"/>
        </a:xfrm>
      </p:grpSpPr>
      <p:sp>
        <p:nvSpPr>
          <p:cNvPr id="57" name="Google Shape;57;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type="title"/>
          </p:nvPr>
        </p:nvSpPr>
        <p:spPr>
          <a:xfrm rot="-5400000">
            <a:off x="-620225" y="1797500"/>
            <a:ext cx="4064100" cy="15069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4800"/>
              <a:buNone/>
              <a:defRPr b="1" sz="4800">
                <a:solidFill>
                  <a:schemeClr val="dk1"/>
                </a:solidFill>
              </a:defRPr>
            </a:lvl1pPr>
            <a:lvl2pPr lvl="1" rtl="0" algn="r">
              <a:lnSpc>
                <a:spcPct val="100000"/>
              </a:lnSpc>
              <a:spcBef>
                <a:spcPts val="0"/>
              </a:spcBef>
              <a:spcAft>
                <a:spcPts val="0"/>
              </a:spcAft>
              <a:buClr>
                <a:schemeClr val="dk1"/>
              </a:buClr>
              <a:buSzPts val="4800"/>
              <a:buNone/>
              <a:defRPr b="1" sz="4800">
                <a:solidFill>
                  <a:schemeClr val="dk1"/>
                </a:solidFill>
              </a:defRPr>
            </a:lvl2pPr>
            <a:lvl3pPr lvl="2" rtl="0" algn="r">
              <a:lnSpc>
                <a:spcPct val="100000"/>
              </a:lnSpc>
              <a:spcBef>
                <a:spcPts val="0"/>
              </a:spcBef>
              <a:spcAft>
                <a:spcPts val="0"/>
              </a:spcAft>
              <a:buClr>
                <a:schemeClr val="dk1"/>
              </a:buClr>
              <a:buSzPts val="4800"/>
              <a:buNone/>
              <a:defRPr b="1" sz="4800">
                <a:solidFill>
                  <a:schemeClr val="dk1"/>
                </a:solidFill>
              </a:defRPr>
            </a:lvl3pPr>
            <a:lvl4pPr lvl="3" rtl="0" algn="r">
              <a:lnSpc>
                <a:spcPct val="100000"/>
              </a:lnSpc>
              <a:spcBef>
                <a:spcPts val="0"/>
              </a:spcBef>
              <a:spcAft>
                <a:spcPts val="0"/>
              </a:spcAft>
              <a:buClr>
                <a:schemeClr val="dk1"/>
              </a:buClr>
              <a:buSzPts val="4800"/>
              <a:buNone/>
              <a:defRPr b="1" sz="4800">
                <a:solidFill>
                  <a:schemeClr val="dk1"/>
                </a:solidFill>
              </a:defRPr>
            </a:lvl4pPr>
            <a:lvl5pPr lvl="4" rtl="0" algn="r">
              <a:lnSpc>
                <a:spcPct val="100000"/>
              </a:lnSpc>
              <a:spcBef>
                <a:spcPts val="0"/>
              </a:spcBef>
              <a:spcAft>
                <a:spcPts val="0"/>
              </a:spcAft>
              <a:buClr>
                <a:schemeClr val="dk1"/>
              </a:buClr>
              <a:buSzPts val="4800"/>
              <a:buNone/>
              <a:defRPr b="1" sz="4800">
                <a:solidFill>
                  <a:schemeClr val="dk1"/>
                </a:solidFill>
              </a:defRPr>
            </a:lvl5pPr>
            <a:lvl6pPr lvl="5" rtl="0" algn="r">
              <a:lnSpc>
                <a:spcPct val="100000"/>
              </a:lnSpc>
              <a:spcBef>
                <a:spcPts val="0"/>
              </a:spcBef>
              <a:spcAft>
                <a:spcPts val="0"/>
              </a:spcAft>
              <a:buClr>
                <a:schemeClr val="dk1"/>
              </a:buClr>
              <a:buSzPts val="4800"/>
              <a:buNone/>
              <a:defRPr b="1" sz="4800">
                <a:solidFill>
                  <a:schemeClr val="dk1"/>
                </a:solidFill>
              </a:defRPr>
            </a:lvl6pPr>
            <a:lvl7pPr lvl="6" rtl="0" algn="r">
              <a:lnSpc>
                <a:spcPct val="100000"/>
              </a:lnSpc>
              <a:spcBef>
                <a:spcPts val="0"/>
              </a:spcBef>
              <a:spcAft>
                <a:spcPts val="0"/>
              </a:spcAft>
              <a:buClr>
                <a:schemeClr val="dk1"/>
              </a:buClr>
              <a:buSzPts val="4800"/>
              <a:buNone/>
              <a:defRPr b="1" sz="4800">
                <a:solidFill>
                  <a:schemeClr val="dk1"/>
                </a:solidFill>
              </a:defRPr>
            </a:lvl7pPr>
            <a:lvl8pPr lvl="7" rtl="0" algn="r">
              <a:lnSpc>
                <a:spcPct val="100000"/>
              </a:lnSpc>
              <a:spcBef>
                <a:spcPts val="0"/>
              </a:spcBef>
              <a:spcAft>
                <a:spcPts val="0"/>
              </a:spcAft>
              <a:buClr>
                <a:schemeClr val="dk1"/>
              </a:buClr>
              <a:buSzPts val="4800"/>
              <a:buNone/>
              <a:defRPr b="1" sz="4800">
                <a:solidFill>
                  <a:schemeClr val="dk1"/>
                </a:solidFill>
              </a:defRPr>
            </a:lvl8pPr>
            <a:lvl9pPr lvl="8" rtl="0" algn="r">
              <a:lnSpc>
                <a:spcPct val="100000"/>
              </a:lnSpc>
              <a:spcBef>
                <a:spcPts val="0"/>
              </a:spcBef>
              <a:spcAft>
                <a:spcPts val="0"/>
              </a:spcAft>
              <a:buClr>
                <a:schemeClr val="dk1"/>
              </a:buClr>
              <a:buSzPts val="4800"/>
              <a:buNone/>
              <a:defRPr b="1" sz="4800">
                <a:solidFill>
                  <a:schemeClr val="dk1"/>
                </a:solidFill>
              </a:defRPr>
            </a:lvl9pPr>
          </a:lstStyle>
          <a:p/>
        </p:txBody>
      </p:sp>
      <p:sp>
        <p:nvSpPr>
          <p:cNvPr id="59" name="Google Shape;59;p14"/>
          <p:cNvSpPr txBox="1"/>
          <p:nvPr>
            <p:ph idx="1" type="body"/>
          </p:nvPr>
        </p:nvSpPr>
        <p:spPr>
          <a:xfrm>
            <a:off x="2601000" y="518875"/>
            <a:ext cx="5913300" cy="40641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60" name="Google Shape;6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D2E9"/>
            </a:gs>
            <a:gs pos="100000">
              <a:srgbClr val="04596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19.jpg"/><Relationship Id="rId5" Type="http://schemas.openxmlformats.org/officeDocument/2006/relationships/image" Target="../media/image1.jpg"/><Relationship Id="rId6" Type="http://schemas.openxmlformats.org/officeDocument/2006/relationships/image" Target="../media/image7.jpg"/><Relationship Id="rId7" Type="http://schemas.openxmlformats.org/officeDocument/2006/relationships/image" Target="../media/image5.jpg"/><Relationship Id="rId8" Type="http://schemas.openxmlformats.org/officeDocument/2006/relationships/image" Target="../media/image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2.jp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ctrTitle"/>
          </p:nvPr>
        </p:nvSpPr>
        <p:spPr>
          <a:xfrm>
            <a:off x="1016700" y="1584675"/>
            <a:ext cx="71106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FFFF"/>
                </a:solidFill>
              </a:rPr>
              <a:t>Weekly Meal Planner</a:t>
            </a:r>
            <a:endParaRPr>
              <a:solidFill>
                <a:srgbClr val="00FFFF"/>
              </a:solidFill>
            </a:endParaRPr>
          </a:p>
        </p:txBody>
      </p:sp>
      <p:sp>
        <p:nvSpPr>
          <p:cNvPr id="66" name="Google Shape;66;p15"/>
          <p:cNvSpPr txBox="1"/>
          <p:nvPr>
            <p:ph idx="1" type="subTitle"/>
          </p:nvPr>
        </p:nvSpPr>
        <p:spPr>
          <a:xfrm>
            <a:off x="1016700" y="3979825"/>
            <a:ext cx="7110600" cy="99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rPr>
              <a:t>Hadi Abbas</a:t>
            </a:r>
            <a:endParaRPr>
              <a:solidFill>
                <a:srgbClr val="FF9900"/>
              </a:solidFill>
            </a:endParaRPr>
          </a:p>
          <a:p>
            <a:pPr indent="0" lvl="0" marL="0" rtl="0" algn="ctr">
              <a:spcBef>
                <a:spcPts val="0"/>
              </a:spcBef>
              <a:spcAft>
                <a:spcPts val="0"/>
              </a:spcAft>
              <a:buNone/>
            </a:pPr>
            <a:r>
              <a:rPr lang="en">
                <a:solidFill>
                  <a:srgbClr val="FF9900"/>
                </a:solidFill>
              </a:rPr>
              <a:t>COMSC 165</a:t>
            </a:r>
            <a:endParaRPr>
              <a:solidFill>
                <a:srgbClr val="FF9900"/>
              </a:solidFill>
            </a:endParaRPr>
          </a:p>
          <a:p>
            <a:pPr indent="0" lvl="0" marL="0" rtl="0" algn="ctr">
              <a:spcBef>
                <a:spcPts val="0"/>
              </a:spcBef>
              <a:spcAft>
                <a:spcPts val="0"/>
              </a:spcAft>
              <a:buNone/>
            </a:pPr>
            <a:r>
              <a:rPr lang="en">
                <a:solidFill>
                  <a:srgbClr val="FF9900"/>
                </a:solidFill>
              </a:rPr>
              <a:t>17 May 2017</a:t>
            </a:r>
            <a:endParaRPr>
              <a:solidFill>
                <a:srgbClr val="FF9900"/>
              </a:solidFill>
            </a:endParaRPr>
          </a:p>
          <a:p>
            <a:pPr indent="0" lvl="0" marL="0" rtl="0" algn="ctr">
              <a:spcBef>
                <a:spcPts val="0"/>
              </a:spcBef>
              <a:spcAft>
                <a:spcPts val="0"/>
              </a:spcAft>
              <a:buNone/>
            </a:pPr>
            <a:r>
              <a:rPr lang="en">
                <a:solidFill>
                  <a:srgbClr val="FF9900"/>
                </a:solidFill>
              </a:rPr>
              <a:t>Professor Gentry-Kolen</a:t>
            </a:r>
            <a:endParaRPr>
              <a:solidFill>
                <a:srgbClr val="FF9900"/>
              </a:solidFill>
            </a:endParaRPr>
          </a:p>
        </p:txBody>
      </p:sp>
      <p:pic>
        <p:nvPicPr>
          <p:cNvPr descr="Free stock photo of blur, breakfast, close-up" id="67" name="Google Shape;67;p15"/>
          <p:cNvPicPr preferRelativeResize="0"/>
          <p:nvPr/>
        </p:nvPicPr>
        <p:blipFill>
          <a:blip r:embed="rId3">
            <a:alphaModFix/>
          </a:blip>
          <a:stretch>
            <a:fillRect/>
          </a:stretch>
        </p:blipFill>
        <p:spPr>
          <a:xfrm>
            <a:off x="0" y="0"/>
            <a:ext cx="3324048" cy="2030002"/>
          </a:xfrm>
          <a:prstGeom prst="rect">
            <a:avLst/>
          </a:prstGeom>
          <a:noFill/>
          <a:ln>
            <a:noFill/>
          </a:ln>
        </p:spPr>
      </p:pic>
      <p:pic>
        <p:nvPicPr>
          <p:cNvPr descr="Free stock photos of pizza · Pexels" id="68" name="Google Shape;68;p15"/>
          <p:cNvPicPr preferRelativeResize="0"/>
          <p:nvPr/>
        </p:nvPicPr>
        <p:blipFill>
          <a:blip r:embed="rId4">
            <a:alphaModFix/>
          </a:blip>
          <a:stretch>
            <a:fillRect/>
          </a:stretch>
        </p:blipFill>
        <p:spPr>
          <a:xfrm>
            <a:off x="3475849" y="73750"/>
            <a:ext cx="2809681" cy="1882500"/>
          </a:xfrm>
          <a:prstGeom prst="rect">
            <a:avLst/>
          </a:prstGeom>
          <a:noFill/>
          <a:ln>
            <a:noFill/>
          </a:ln>
        </p:spPr>
      </p:pic>
      <p:pic>
        <p:nvPicPr>
          <p:cNvPr descr="Chowder - Wikipedia" id="69" name="Google Shape;69;p15"/>
          <p:cNvPicPr preferRelativeResize="0"/>
          <p:nvPr/>
        </p:nvPicPr>
        <p:blipFill>
          <a:blip r:embed="rId5">
            <a:alphaModFix/>
          </a:blip>
          <a:stretch>
            <a:fillRect/>
          </a:stretch>
        </p:blipFill>
        <p:spPr>
          <a:xfrm>
            <a:off x="6437323" y="3"/>
            <a:ext cx="2706678" cy="2030000"/>
          </a:xfrm>
          <a:prstGeom prst="rect">
            <a:avLst/>
          </a:prstGeom>
          <a:noFill/>
          <a:ln>
            <a:noFill/>
          </a:ln>
        </p:spPr>
      </p:pic>
      <p:pic>
        <p:nvPicPr>
          <p:cNvPr descr="Free photo: Cheese, Cheesy, Closeup, Close-Up - Free Image on ..." id="70" name="Google Shape;70;p15"/>
          <p:cNvPicPr preferRelativeResize="0"/>
          <p:nvPr/>
        </p:nvPicPr>
        <p:blipFill>
          <a:blip r:embed="rId6">
            <a:alphaModFix/>
          </a:blip>
          <a:stretch>
            <a:fillRect/>
          </a:stretch>
        </p:blipFill>
        <p:spPr>
          <a:xfrm>
            <a:off x="0" y="3403717"/>
            <a:ext cx="2609676" cy="1739784"/>
          </a:xfrm>
          <a:prstGeom prst="rect">
            <a:avLst/>
          </a:prstGeom>
          <a:noFill/>
          <a:ln>
            <a:noFill/>
          </a:ln>
        </p:spPr>
      </p:pic>
      <p:pic>
        <p:nvPicPr>
          <p:cNvPr descr="File:Pretzel.jpg - Wikimedia Commons" id="71" name="Google Shape;71;p15"/>
          <p:cNvPicPr preferRelativeResize="0"/>
          <p:nvPr/>
        </p:nvPicPr>
        <p:blipFill>
          <a:blip r:embed="rId7">
            <a:alphaModFix/>
          </a:blip>
          <a:stretch>
            <a:fillRect/>
          </a:stretch>
        </p:blipFill>
        <p:spPr>
          <a:xfrm>
            <a:off x="7346981" y="3435450"/>
            <a:ext cx="1797026" cy="1676325"/>
          </a:xfrm>
          <a:prstGeom prst="rect">
            <a:avLst/>
          </a:prstGeom>
          <a:noFill/>
          <a:ln>
            <a:noFill/>
          </a:ln>
        </p:spPr>
      </p:pic>
      <p:pic>
        <p:nvPicPr>
          <p:cNvPr descr="cooltext244122923076353.gif" id="72" name="Google Shape;72;p15"/>
          <p:cNvPicPr preferRelativeResize="0"/>
          <p:nvPr/>
        </p:nvPicPr>
        <p:blipFill>
          <a:blip r:embed="rId8">
            <a:alphaModFix/>
          </a:blip>
          <a:stretch>
            <a:fillRect/>
          </a:stretch>
        </p:blipFill>
        <p:spPr>
          <a:xfrm>
            <a:off x="101437" y="2404425"/>
            <a:ext cx="8941126" cy="999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nvSpPr>
        <p:spPr>
          <a:xfrm>
            <a:off x="0" y="361175"/>
            <a:ext cx="9144000" cy="7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Console Output</a:t>
            </a:r>
            <a:endParaRPr sz="3600">
              <a:solidFill>
                <a:srgbClr val="FFFFFF"/>
              </a:solidFill>
            </a:endParaRPr>
          </a:p>
        </p:txBody>
      </p:sp>
      <p:pic>
        <p:nvPicPr>
          <p:cNvPr id="137" name="Google Shape;137;p24"/>
          <p:cNvPicPr preferRelativeResize="0"/>
          <p:nvPr/>
        </p:nvPicPr>
        <p:blipFill>
          <a:blip r:embed="rId3">
            <a:alphaModFix/>
          </a:blip>
          <a:stretch>
            <a:fillRect/>
          </a:stretch>
        </p:blipFill>
        <p:spPr>
          <a:xfrm>
            <a:off x="0" y="1298375"/>
            <a:ext cx="9144001" cy="25788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0" y="445025"/>
            <a:ext cx="883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File Output</a:t>
            </a:r>
            <a:endParaRPr sz="3600">
              <a:solidFill>
                <a:srgbClr val="FFFFFF"/>
              </a:solidFill>
            </a:endParaRPr>
          </a:p>
        </p:txBody>
      </p:sp>
      <p:pic>
        <p:nvPicPr>
          <p:cNvPr id="143" name="Google Shape;143;p25"/>
          <p:cNvPicPr preferRelativeResize="0"/>
          <p:nvPr/>
        </p:nvPicPr>
        <p:blipFill>
          <a:blip r:embed="rId3">
            <a:alphaModFix/>
          </a:blip>
          <a:stretch>
            <a:fillRect/>
          </a:stretch>
        </p:blipFill>
        <p:spPr>
          <a:xfrm>
            <a:off x="0" y="1528100"/>
            <a:ext cx="9144000" cy="239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76" name="Shape 76"/>
        <p:cNvGrpSpPr/>
        <p:nvPr/>
      </p:nvGrpSpPr>
      <p:grpSpPr>
        <a:xfrm>
          <a:off x="0" y="0"/>
          <a:ext cx="0" cy="0"/>
          <a:chOff x="0" y="0"/>
          <a:chExt cx="0" cy="0"/>
        </a:xfrm>
      </p:grpSpPr>
      <p:sp>
        <p:nvSpPr>
          <p:cNvPr id="77" name="Google Shape;77;p16"/>
          <p:cNvSpPr txBox="1"/>
          <p:nvPr>
            <p:ph type="title"/>
          </p:nvPr>
        </p:nvSpPr>
        <p:spPr>
          <a:xfrm rot="-5400000">
            <a:off x="-620225" y="1797500"/>
            <a:ext cx="4064100" cy="150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F00FF"/>
                </a:solidFill>
              </a:rPr>
              <a:t>Background</a:t>
            </a:r>
            <a:endParaRPr>
              <a:solidFill>
                <a:srgbClr val="FF00FF"/>
              </a:solidFill>
            </a:endParaRPr>
          </a:p>
        </p:txBody>
      </p:sp>
      <p:sp>
        <p:nvSpPr>
          <p:cNvPr id="78" name="Google Shape;78;p16"/>
          <p:cNvSpPr txBox="1"/>
          <p:nvPr>
            <p:ph idx="1" type="body"/>
          </p:nvPr>
        </p:nvSpPr>
        <p:spPr>
          <a:xfrm>
            <a:off x="2601000" y="518875"/>
            <a:ext cx="5913300" cy="4064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Deciding what to eat is a problem many people face on a daily basis.</a:t>
            </a:r>
            <a:endParaRPr/>
          </a:p>
          <a:p>
            <a:pPr indent="-330200" lvl="0" marL="457200" rtl="0" algn="l">
              <a:spcBef>
                <a:spcPts val="0"/>
              </a:spcBef>
              <a:spcAft>
                <a:spcPts val="0"/>
              </a:spcAft>
              <a:buSzPts val="1600"/>
              <a:buChar char="★"/>
            </a:pPr>
            <a:r>
              <a:rPr lang="en"/>
              <a:t>This program provides the user with a weekly meal plan encompassing a variety of menu items and food groups.</a:t>
            </a:r>
            <a:endParaRPr/>
          </a:p>
          <a:p>
            <a:pPr indent="-330200" lvl="0" marL="457200" rtl="0" algn="l">
              <a:spcBef>
                <a:spcPts val="0"/>
              </a:spcBef>
              <a:spcAft>
                <a:spcPts val="0"/>
              </a:spcAft>
              <a:buSzPts val="1600"/>
              <a:buChar char="★"/>
            </a:pPr>
            <a:r>
              <a:rPr lang="en"/>
              <a:t>The project randomly generates a meal plan for a week consisting of five daily meals (breakfast, lunch, dinner, and two snacks).</a:t>
            </a:r>
            <a:endParaRPr/>
          </a:p>
          <a:p>
            <a:pPr indent="-330200" lvl="0" marL="457200" rtl="0" algn="l">
              <a:spcBef>
                <a:spcPts val="0"/>
              </a:spcBef>
              <a:spcAft>
                <a:spcPts val="0"/>
              </a:spcAft>
              <a:buSzPts val="1600"/>
              <a:buChar char="★"/>
            </a:pPr>
            <a:r>
              <a:rPr lang="en"/>
              <a:t>Menu is saved to a file and can be printed.</a:t>
            </a:r>
            <a:endParaRPr/>
          </a:p>
        </p:txBody>
      </p:sp>
      <p:pic>
        <p:nvPicPr>
          <p:cNvPr descr="File:Bagel-Plain-Alt.jpg - Wikimedia Commons" id="79" name="Google Shape;79;p16"/>
          <p:cNvPicPr preferRelativeResize="0"/>
          <p:nvPr/>
        </p:nvPicPr>
        <p:blipFill>
          <a:blip r:embed="rId3">
            <a:alphaModFix/>
          </a:blip>
          <a:stretch>
            <a:fillRect/>
          </a:stretch>
        </p:blipFill>
        <p:spPr>
          <a:xfrm>
            <a:off x="2428327" y="3013876"/>
            <a:ext cx="2309777" cy="1805826"/>
          </a:xfrm>
          <a:prstGeom prst="rect">
            <a:avLst/>
          </a:prstGeom>
          <a:noFill/>
          <a:ln>
            <a:noFill/>
          </a:ln>
        </p:spPr>
      </p:pic>
      <p:pic>
        <p:nvPicPr>
          <p:cNvPr descr="Free photo: Donut, Doughnut, Chocolate Frosting - Free Image on ..." id="80" name="Google Shape;80;p16"/>
          <p:cNvPicPr preferRelativeResize="0"/>
          <p:nvPr/>
        </p:nvPicPr>
        <p:blipFill>
          <a:blip r:embed="rId4">
            <a:alphaModFix/>
          </a:blip>
          <a:stretch>
            <a:fillRect/>
          </a:stretch>
        </p:blipFill>
        <p:spPr>
          <a:xfrm>
            <a:off x="6936126" y="2978950"/>
            <a:ext cx="2117950" cy="1875676"/>
          </a:xfrm>
          <a:prstGeom prst="rect">
            <a:avLst/>
          </a:prstGeom>
          <a:noFill/>
          <a:ln>
            <a:noFill/>
          </a:ln>
        </p:spPr>
      </p:pic>
      <p:pic>
        <p:nvPicPr>
          <p:cNvPr descr="Yogurt - Free images on Pixabay" id="81" name="Google Shape;81;p16"/>
          <p:cNvPicPr preferRelativeResize="0"/>
          <p:nvPr/>
        </p:nvPicPr>
        <p:blipFill>
          <a:blip r:embed="rId5">
            <a:alphaModFix/>
          </a:blip>
          <a:stretch>
            <a:fillRect/>
          </a:stretch>
        </p:blipFill>
        <p:spPr>
          <a:xfrm>
            <a:off x="4738100" y="2919699"/>
            <a:ext cx="2117950" cy="21179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rot="-5400000">
            <a:off x="-620225" y="1797500"/>
            <a:ext cx="4064100" cy="150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0000FF"/>
                </a:solidFill>
              </a:rPr>
              <a:t>Program Files</a:t>
            </a:r>
            <a:endParaRPr>
              <a:solidFill>
                <a:srgbClr val="0000FF"/>
              </a:solidFill>
            </a:endParaRPr>
          </a:p>
        </p:txBody>
      </p:sp>
      <p:sp>
        <p:nvSpPr>
          <p:cNvPr id="87" name="Google Shape;87;p17"/>
          <p:cNvSpPr txBox="1"/>
          <p:nvPr>
            <p:ph idx="1" type="body"/>
          </p:nvPr>
        </p:nvSpPr>
        <p:spPr>
          <a:xfrm>
            <a:off x="2601000" y="518875"/>
            <a:ext cx="5913300" cy="4064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9900FF"/>
              </a:buClr>
              <a:buSzPts val="2400"/>
              <a:buFont typeface="Droid Sans"/>
              <a:buChar char="➔"/>
            </a:pPr>
            <a:r>
              <a:rPr lang="en" sz="2400">
                <a:solidFill>
                  <a:srgbClr val="9900FF"/>
                </a:solidFill>
                <a:latin typeface="Droid Sans"/>
                <a:ea typeface="Droid Sans"/>
                <a:cs typeface="Droid Sans"/>
                <a:sym typeface="Droid Sans"/>
              </a:rPr>
              <a:t>Days.h header file</a:t>
            </a:r>
            <a:endParaRPr sz="2400">
              <a:solidFill>
                <a:srgbClr val="9900FF"/>
              </a:solidFill>
              <a:latin typeface="Droid Sans"/>
              <a:ea typeface="Droid Sans"/>
              <a:cs typeface="Droid Sans"/>
              <a:sym typeface="Droid Sans"/>
            </a:endParaRPr>
          </a:p>
          <a:p>
            <a:pPr indent="-342900" lvl="1" marL="914400" rtl="0" algn="l">
              <a:spcBef>
                <a:spcPts val="0"/>
              </a:spcBef>
              <a:spcAft>
                <a:spcPts val="0"/>
              </a:spcAft>
              <a:buClr>
                <a:srgbClr val="9900FF"/>
              </a:buClr>
              <a:buSzPts val="1800"/>
              <a:buFont typeface="Droid Sans"/>
              <a:buChar char="◆"/>
            </a:pPr>
            <a:r>
              <a:rPr lang="en" sz="1800">
                <a:solidFill>
                  <a:srgbClr val="9900FF"/>
                </a:solidFill>
                <a:latin typeface="Droid Sans"/>
                <a:ea typeface="Droid Sans"/>
                <a:cs typeface="Droid Sans"/>
                <a:sym typeface="Droid Sans"/>
              </a:rPr>
              <a:t>Defines the Days class</a:t>
            </a:r>
            <a:endParaRPr sz="1800">
              <a:solidFill>
                <a:srgbClr val="9900FF"/>
              </a:solidFill>
              <a:latin typeface="Droid Sans"/>
              <a:ea typeface="Droid Sans"/>
              <a:cs typeface="Droid Sans"/>
              <a:sym typeface="Droid Sans"/>
            </a:endParaRPr>
          </a:p>
          <a:p>
            <a:pPr indent="-342900" lvl="2" marL="1371600" rtl="0" algn="l">
              <a:spcBef>
                <a:spcPts val="0"/>
              </a:spcBef>
              <a:spcAft>
                <a:spcPts val="0"/>
              </a:spcAft>
              <a:buClr>
                <a:srgbClr val="9900FF"/>
              </a:buClr>
              <a:buSzPts val="1800"/>
              <a:buFont typeface="Droid Sans"/>
              <a:buChar char="●"/>
            </a:pPr>
            <a:r>
              <a:rPr lang="en" sz="1800">
                <a:solidFill>
                  <a:srgbClr val="9900FF"/>
                </a:solidFill>
                <a:latin typeface="Droid Sans"/>
                <a:ea typeface="Droid Sans"/>
                <a:cs typeface="Droid Sans"/>
                <a:sym typeface="Droid Sans"/>
              </a:rPr>
              <a:t>Contains five private member variables:</a:t>
            </a:r>
            <a:endParaRPr sz="1800">
              <a:solidFill>
                <a:srgbClr val="9900FF"/>
              </a:solidFill>
              <a:latin typeface="Droid Sans"/>
              <a:ea typeface="Droid Sans"/>
              <a:cs typeface="Droid Sans"/>
              <a:sym typeface="Droid Sans"/>
            </a:endParaRPr>
          </a:p>
          <a:p>
            <a:pPr indent="-342900" lvl="3" marL="1828800" rtl="0" algn="l">
              <a:spcBef>
                <a:spcPts val="0"/>
              </a:spcBef>
              <a:spcAft>
                <a:spcPts val="0"/>
              </a:spcAft>
              <a:buClr>
                <a:srgbClr val="9900FF"/>
              </a:buClr>
              <a:buSzPts val="1800"/>
              <a:buFont typeface="Droid Sans"/>
              <a:buChar char="○"/>
            </a:pPr>
            <a:r>
              <a:rPr lang="en" sz="1800">
                <a:solidFill>
                  <a:srgbClr val="9900FF"/>
                </a:solidFill>
                <a:latin typeface="Droid Sans"/>
                <a:ea typeface="Droid Sans"/>
                <a:cs typeface="Droid Sans"/>
                <a:sym typeface="Droid Sans"/>
              </a:rPr>
              <a:t>All are are static string const arrays used to store the different food possibilities for each meal.</a:t>
            </a:r>
            <a:endParaRPr sz="1800">
              <a:solidFill>
                <a:srgbClr val="9900FF"/>
              </a:solidFill>
              <a:latin typeface="Droid Sans"/>
              <a:ea typeface="Droid Sans"/>
              <a:cs typeface="Droid Sans"/>
              <a:sym typeface="Droid Sans"/>
            </a:endParaRPr>
          </a:p>
          <a:p>
            <a:pPr indent="-342900" lvl="2" marL="1371600" rtl="0" algn="l">
              <a:spcBef>
                <a:spcPts val="0"/>
              </a:spcBef>
              <a:spcAft>
                <a:spcPts val="0"/>
              </a:spcAft>
              <a:buClr>
                <a:srgbClr val="9900FF"/>
              </a:buClr>
              <a:buSzPts val="1800"/>
              <a:buFont typeface="Droid Sans"/>
              <a:buChar char="●"/>
            </a:pPr>
            <a:r>
              <a:rPr lang="en" sz="1800">
                <a:solidFill>
                  <a:srgbClr val="9900FF"/>
                </a:solidFill>
                <a:latin typeface="Droid Sans"/>
                <a:ea typeface="Droid Sans"/>
                <a:cs typeface="Droid Sans"/>
                <a:sym typeface="Droid Sans"/>
              </a:rPr>
              <a:t>Contains public member functions and variables:</a:t>
            </a:r>
            <a:endParaRPr sz="1800">
              <a:solidFill>
                <a:srgbClr val="9900FF"/>
              </a:solidFill>
              <a:latin typeface="Droid Sans"/>
              <a:ea typeface="Droid Sans"/>
              <a:cs typeface="Droid Sans"/>
              <a:sym typeface="Droid Sans"/>
            </a:endParaRPr>
          </a:p>
          <a:p>
            <a:pPr indent="-342900" lvl="3" marL="1828800" rtl="0" algn="l">
              <a:spcBef>
                <a:spcPts val="0"/>
              </a:spcBef>
              <a:spcAft>
                <a:spcPts val="0"/>
              </a:spcAft>
              <a:buClr>
                <a:srgbClr val="9900FF"/>
              </a:buClr>
              <a:buSzPts val="1800"/>
              <a:buFont typeface="Droid Sans"/>
              <a:buChar char="○"/>
            </a:pPr>
            <a:r>
              <a:rPr lang="en" sz="1800">
                <a:solidFill>
                  <a:srgbClr val="9900FF"/>
                </a:solidFill>
                <a:latin typeface="Droid Sans"/>
                <a:ea typeface="Droid Sans"/>
                <a:cs typeface="Droid Sans"/>
                <a:sym typeface="Droid Sans"/>
              </a:rPr>
              <a:t>Functions: Days ( ), void print ( )</a:t>
            </a:r>
            <a:endParaRPr sz="1800">
              <a:solidFill>
                <a:srgbClr val="9900FF"/>
              </a:solidFill>
              <a:latin typeface="Droid Sans"/>
              <a:ea typeface="Droid Sans"/>
              <a:cs typeface="Droid Sans"/>
              <a:sym typeface="Droid Sans"/>
            </a:endParaRPr>
          </a:p>
          <a:p>
            <a:pPr indent="-342900" lvl="3" marL="1828800" rtl="0" algn="l">
              <a:spcBef>
                <a:spcPts val="0"/>
              </a:spcBef>
              <a:spcAft>
                <a:spcPts val="0"/>
              </a:spcAft>
              <a:buClr>
                <a:srgbClr val="9900FF"/>
              </a:buClr>
              <a:buSzPts val="1800"/>
              <a:buFont typeface="Droid Sans"/>
              <a:buChar char="○"/>
            </a:pPr>
            <a:r>
              <a:rPr lang="en" sz="1800">
                <a:solidFill>
                  <a:srgbClr val="9900FF"/>
                </a:solidFill>
                <a:latin typeface="Droid Sans"/>
                <a:ea typeface="Droid Sans"/>
                <a:cs typeface="Droid Sans"/>
                <a:sym typeface="Droid Sans"/>
              </a:rPr>
              <a:t>Variables: struct Day which contains six string member variables and vector &lt;Day&gt; week</a:t>
            </a:r>
            <a:endParaRPr sz="1800">
              <a:solidFill>
                <a:srgbClr val="9900FF"/>
              </a:solidFill>
              <a:latin typeface="Droid Sans"/>
              <a:ea typeface="Droid Sans"/>
              <a:cs typeface="Droid Sans"/>
              <a:sym typeface="Droid Sans"/>
            </a:endParaRPr>
          </a:p>
        </p:txBody>
      </p:sp>
      <p:pic>
        <p:nvPicPr>
          <p:cNvPr descr="Lunch - Free images on Pixabay" id="88" name="Google Shape;88;p17"/>
          <p:cNvPicPr preferRelativeResize="0"/>
          <p:nvPr/>
        </p:nvPicPr>
        <p:blipFill>
          <a:blip r:embed="rId3">
            <a:alphaModFix/>
          </a:blip>
          <a:stretch>
            <a:fillRect/>
          </a:stretch>
        </p:blipFill>
        <p:spPr>
          <a:xfrm>
            <a:off x="1569999" y="2851975"/>
            <a:ext cx="1780225" cy="1544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0" y="0"/>
            <a:ext cx="5054350" cy="3947925"/>
          </a:xfrm>
          <a:prstGeom prst="rect">
            <a:avLst/>
          </a:prstGeom>
          <a:noFill/>
          <a:ln>
            <a:noFill/>
          </a:ln>
        </p:spPr>
      </p:pic>
      <p:pic>
        <p:nvPicPr>
          <p:cNvPr id="94" name="Google Shape;94;p18"/>
          <p:cNvPicPr preferRelativeResize="0"/>
          <p:nvPr/>
        </p:nvPicPr>
        <p:blipFill>
          <a:blip r:embed="rId4">
            <a:alphaModFix/>
          </a:blip>
          <a:stretch>
            <a:fillRect/>
          </a:stretch>
        </p:blipFill>
        <p:spPr>
          <a:xfrm>
            <a:off x="4942779" y="0"/>
            <a:ext cx="4201220" cy="3947925"/>
          </a:xfrm>
          <a:prstGeom prst="rect">
            <a:avLst/>
          </a:prstGeom>
          <a:noFill/>
          <a:ln>
            <a:noFill/>
          </a:ln>
        </p:spPr>
      </p:pic>
      <p:sp>
        <p:nvSpPr>
          <p:cNvPr id="95" name="Google Shape;95;p18"/>
          <p:cNvSpPr txBox="1"/>
          <p:nvPr/>
        </p:nvSpPr>
        <p:spPr>
          <a:xfrm>
            <a:off x="87175" y="4010175"/>
            <a:ext cx="9056700" cy="11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This is the “Days.h” header file described on the previous slide. The structure is created  to represent each individual day in a week. Directly below the structure definition, a vector of Day is declared to store seven Day variables (represent a week). This becomes particularly useful when formatting the meal plan as a table later on.</a:t>
            </a:r>
            <a:endParaRPr>
              <a:solidFill>
                <a:srgbClr val="FFFFFF"/>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rot="-5400000">
            <a:off x="-620225" y="1797500"/>
            <a:ext cx="4064100" cy="150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134F5C"/>
                </a:solidFill>
              </a:rPr>
              <a:t>Program</a:t>
            </a:r>
            <a:r>
              <a:rPr lang="en"/>
              <a:t> </a:t>
            </a:r>
            <a:r>
              <a:rPr lang="en">
                <a:solidFill>
                  <a:srgbClr val="134F5C"/>
                </a:solidFill>
              </a:rPr>
              <a:t>Files (con.)</a:t>
            </a:r>
            <a:endParaRPr>
              <a:solidFill>
                <a:srgbClr val="134F5C"/>
              </a:solidFill>
            </a:endParaRPr>
          </a:p>
        </p:txBody>
      </p:sp>
      <p:sp>
        <p:nvSpPr>
          <p:cNvPr id="101" name="Google Shape;101;p19"/>
          <p:cNvSpPr txBox="1"/>
          <p:nvPr>
            <p:ph idx="1" type="body"/>
          </p:nvPr>
        </p:nvSpPr>
        <p:spPr>
          <a:xfrm>
            <a:off x="2601000" y="518875"/>
            <a:ext cx="5913300" cy="4064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B45F06"/>
              </a:buClr>
              <a:buSzPts val="2400"/>
              <a:buFont typeface="Droid Sans"/>
              <a:buChar char="➢"/>
            </a:pPr>
            <a:r>
              <a:rPr lang="en" sz="2400">
                <a:solidFill>
                  <a:srgbClr val="B45F06"/>
                </a:solidFill>
                <a:latin typeface="Droid Sans"/>
                <a:ea typeface="Droid Sans"/>
                <a:cs typeface="Droid Sans"/>
                <a:sym typeface="Droid Sans"/>
              </a:rPr>
              <a:t>Days.cpp</a:t>
            </a:r>
            <a:endParaRPr sz="2400">
              <a:solidFill>
                <a:srgbClr val="B45F06"/>
              </a:solidFill>
              <a:latin typeface="Droid Sans"/>
              <a:ea typeface="Droid Sans"/>
              <a:cs typeface="Droid Sans"/>
              <a:sym typeface="Droid Sans"/>
            </a:endParaRPr>
          </a:p>
          <a:p>
            <a:pPr indent="-342900" lvl="1" marL="914400" rtl="0" algn="l">
              <a:spcBef>
                <a:spcPts val="0"/>
              </a:spcBef>
              <a:spcAft>
                <a:spcPts val="0"/>
              </a:spcAft>
              <a:buClr>
                <a:srgbClr val="B45F06"/>
              </a:buClr>
              <a:buSzPts val="1800"/>
              <a:buFont typeface="Droid Sans"/>
              <a:buChar char="○"/>
            </a:pPr>
            <a:r>
              <a:rPr lang="en" sz="1800">
                <a:solidFill>
                  <a:srgbClr val="B45F06"/>
                </a:solidFill>
                <a:latin typeface="Droid Sans"/>
                <a:ea typeface="Droid Sans"/>
                <a:cs typeface="Droid Sans"/>
                <a:sym typeface="Droid Sans"/>
              </a:rPr>
              <a:t>Defines and stores values in the five string const arrays</a:t>
            </a:r>
            <a:endParaRPr sz="1800">
              <a:solidFill>
                <a:srgbClr val="B45F06"/>
              </a:solidFill>
              <a:latin typeface="Droid Sans"/>
              <a:ea typeface="Droid Sans"/>
              <a:cs typeface="Droid Sans"/>
              <a:sym typeface="Droid Sans"/>
            </a:endParaRPr>
          </a:p>
          <a:p>
            <a:pPr indent="-342900" lvl="1" marL="914400" rtl="0" algn="l">
              <a:spcBef>
                <a:spcPts val="0"/>
              </a:spcBef>
              <a:spcAft>
                <a:spcPts val="0"/>
              </a:spcAft>
              <a:buClr>
                <a:srgbClr val="B45F06"/>
              </a:buClr>
              <a:buSzPts val="1800"/>
              <a:buFont typeface="Droid Sans"/>
              <a:buChar char="○"/>
            </a:pPr>
            <a:r>
              <a:rPr lang="en" sz="1800">
                <a:solidFill>
                  <a:srgbClr val="B45F06"/>
                </a:solidFill>
                <a:latin typeface="Droid Sans"/>
                <a:ea typeface="Droid Sans"/>
                <a:cs typeface="Droid Sans"/>
                <a:sym typeface="Droid Sans"/>
              </a:rPr>
              <a:t>Uses a print( ) function to randomly generate numbers which are then stored in vector&lt;int&gt;positions</a:t>
            </a:r>
            <a:endParaRPr sz="1800">
              <a:solidFill>
                <a:srgbClr val="B45F06"/>
              </a:solidFill>
              <a:latin typeface="Droid Sans"/>
              <a:ea typeface="Droid Sans"/>
              <a:cs typeface="Droid Sans"/>
              <a:sym typeface="Droid Sans"/>
            </a:endParaRPr>
          </a:p>
          <a:p>
            <a:pPr indent="-342900" lvl="2" marL="1371600" rtl="0" algn="l">
              <a:spcBef>
                <a:spcPts val="0"/>
              </a:spcBef>
              <a:spcAft>
                <a:spcPts val="0"/>
              </a:spcAft>
              <a:buClr>
                <a:srgbClr val="B45F06"/>
              </a:buClr>
              <a:buSzPts val="1800"/>
              <a:buFont typeface="Droid Sans"/>
              <a:buChar char="■"/>
            </a:pPr>
            <a:r>
              <a:rPr lang="en" sz="1800">
                <a:solidFill>
                  <a:srgbClr val="B45F06"/>
                </a:solidFill>
                <a:latin typeface="Droid Sans"/>
                <a:ea typeface="Droid Sans"/>
                <a:cs typeface="Droid Sans"/>
                <a:sym typeface="Droid Sans"/>
              </a:rPr>
              <a:t>The random values in the position vector are used to randomly select food items for the five meals for seven different instances of the Day structure (one for each day of the week).</a:t>
            </a:r>
            <a:endParaRPr sz="1800">
              <a:solidFill>
                <a:srgbClr val="B45F06"/>
              </a:solidFill>
              <a:latin typeface="Droid Sans"/>
              <a:ea typeface="Droid Sans"/>
              <a:cs typeface="Droid Sans"/>
              <a:sym typeface="Droid Sans"/>
            </a:endParaRPr>
          </a:p>
        </p:txBody>
      </p:sp>
      <p:pic>
        <p:nvPicPr>
          <p:cNvPr descr="Free vector graphic: Popcorn, Snack, Movie, Food, Cinema - Free ..." id="102" name="Google Shape;102;p19"/>
          <p:cNvPicPr preferRelativeResize="0"/>
          <p:nvPr/>
        </p:nvPicPr>
        <p:blipFill>
          <a:blip r:embed="rId3">
            <a:alphaModFix/>
          </a:blip>
          <a:stretch>
            <a:fillRect/>
          </a:stretch>
        </p:blipFill>
        <p:spPr>
          <a:xfrm>
            <a:off x="2165274" y="3038775"/>
            <a:ext cx="1582450" cy="1855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rot="-5400000">
            <a:off x="-620225" y="1797500"/>
            <a:ext cx="4064100" cy="150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134F5C"/>
                </a:solidFill>
              </a:rPr>
              <a:t>Program</a:t>
            </a:r>
            <a:r>
              <a:rPr lang="en"/>
              <a:t> </a:t>
            </a:r>
            <a:r>
              <a:rPr lang="en">
                <a:solidFill>
                  <a:srgbClr val="134F5C"/>
                </a:solidFill>
              </a:rPr>
              <a:t>Files (con.)</a:t>
            </a:r>
            <a:endParaRPr>
              <a:solidFill>
                <a:srgbClr val="134F5C"/>
              </a:solidFill>
            </a:endParaRPr>
          </a:p>
        </p:txBody>
      </p:sp>
      <p:sp>
        <p:nvSpPr>
          <p:cNvPr id="108" name="Google Shape;108;p20"/>
          <p:cNvSpPr txBox="1"/>
          <p:nvPr>
            <p:ph idx="1" type="body"/>
          </p:nvPr>
        </p:nvSpPr>
        <p:spPr>
          <a:xfrm>
            <a:off x="2601000" y="518875"/>
            <a:ext cx="5913300" cy="4064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B45F06"/>
              </a:buClr>
              <a:buSzPts val="2400"/>
              <a:buFont typeface="Droid Sans"/>
              <a:buChar char="➢"/>
            </a:pPr>
            <a:r>
              <a:rPr lang="en" sz="2400">
                <a:solidFill>
                  <a:srgbClr val="B45F06"/>
                </a:solidFill>
                <a:latin typeface="Droid Sans"/>
                <a:ea typeface="Droid Sans"/>
                <a:cs typeface="Droid Sans"/>
                <a:sym typeface="Droid Sans"/>
              </a:rPr>
              <a:t>Days.cpp (con.)</a:t>
            </a:r>
            <a:endParaRPr sz="2400">
              <a:solidFill>
                <a:srgbClr val="B45F06"/>
              </a:solidFill>
              <a:latin typeface="Droid Sans"/>
              <a:ea typeface="Droid Sans"/>
              <a:cs typeface="Droid Sans"/>
              <a:sym typeface="Droid Sans"/>
            </a:endParaRPr>
          </a:p>
          <a:p>
            <a:pPr indent="-342900" lvl="1" marL="914400" rtl="0" algn="l">
              <a:spcBef>
                <a:spcPts val="0"/>
              </a:spcBef>
              <a:spcAft>
                <a:spcPts val="0"/>
              </a:spcAft>
              <a:buClr>
                <a:srgbClr val="B45F06"/>
              </a:buClr>
              <a:buSzPts val="1800"/>
              <a:buFont typeface="Droid Sans"/>
              <a:buChar char="○"/>
            </a:pPr>
            <a:r>
              <a:rPr lang="en" sz="1800">
                <a:solidFill>
                  <a:srgbClr val="B45F06"/>
                </a:solidFill>
                <a:latin typeface="Droid Sans"/>
                <a:ea typeface="Droid Sans"/>
                <a:cs typeface="Droid Sans"/>
                <a:sym typeface="Droid Sans"/>
              </a:rPr>
              <a:t>The Day variables are now stored in the vector&lt;Day&gt;week.</a:t>
            </a:r>
            <a:endParaRPr sz="1800">
              <a:solidFill>
                <a:srgbClr val="B45F06"/>
              </a:solidFill>
              <a:latin typeface="Droid Sans"/>
              <a:ea typeface="Droid Sans"/>
              <a:cs typeface="Droid Sans"/>
              <a:sym typeface="Droid Sans"/>
            </a:endParaRPr>
          </a:p>
          <a:p>
            <a:pPr indent="-342900" lvl="2" marL="1371600" rtl="0" algn="l">
              <a:spcBef>
                <a:spcPts val="0"/>
              </a:spcBef>
              <a:spcAft>
                <a:spcPts val="0"/>
              </a:spcAft>
              <a:buClr>
                <a:srgbClr val="B45F06"/>
              </a:buClr>
              <a:buSzPts val="1800"/>
              <a:buFont typeface="Droid Sans"/>
              <a:buChar char="■"/>
            </a:pPr>
            <a:r>
              <a:rPr lang="en" sz="1800">
                <a:solidFill>
                  <a:srgbClr val="B45F06"/>
                </a:solidFill>
                <a:latin typeface="Droid Sans"/>
                <a:ea typeface="Droid Sans"/>
                <a:cs typeface="Droid Sans"/>
                <a:sym typeface="Droid Sans"/>
              </a:rPr>
              <a:t>Using headers and output formatting with the setw and left functions (#include &lt;iomanip&gt; and &lt;iostream&gt;), the Day variables are printed one by one in a table format.</a:t>
            </a:r>
            <a:endParaRPr sz="1800">
              <a:solidFill>
                <a:srgbClr val="B45F06"/>
              </a:solidFill>
              <a:latin typeface="Droid Sans"/>
              <a:ea typeface="Droid Sans"/>
              <a:cs typeface="Droid Sans"/>
              <a:sym typeface="Droid Sans"/>
            </a:endParaRPr>
          </a:p>
          <a:p>
            <a:pPr indent="-342900" lvl="2" marL="1371600" rtl="0" algn="l">
              <a:spcBef>
                <a:spcPts val="0"/>
              </a:spcBef>
              <a:spcAft>
                <a:spcPts val="0"/>
              </a:spcAft>
              <a:buClr>
                <a:srgbClr val="B45F06"/>
              </a:buClr>
              <a:buSzPts val="1800"/>
              <a:buFont typeface="Droid Sans"/>
              <a:buChar char="■"/>
            </a:pPr>
            <a:r>
              <a:rPr lang="en" sz="1800">
                <a:solidFill>
                  <a:srgbClr val="B45F06"/>
                </a:solidFill>
                <a:latin typeface="Droid Sans"/>
                <a:ea typeface="Droid Sans"/>
                <a:cs typeface="Droid Sans"/>
                <a:sym typeface="Droid Sans"/>
              </a:rPr>
              <a:t>This same formatting is used to output to a file of the user’s choice.</a:t>
            </a:r>
            <a:endParaRPr sz="1800">
              <a:solidFill>
                <a:srgbClr val="B45F06"/>
              </a:solidFill>
              <a:latin typeface="Droid Sans"/>
              <a:ea typeface="Droid Sans"/>
              <a:cs typeface="Droid Sans"/>
              <a:sym typeface="Droid Sans"/>
            </a:endParaRPr>
          </a:p>
          <a:p>
            <a:pPr indent="-342900" lvl="3" marL="1828800" rtl="0" algn="l">
              <a:spcBef>
                <a:spcPts val="0"/>
              </a:spcBef>
              <a:spcAft>
                <a:spcPts val="0"/>
              </a:spcAft>
              <a:buClr>
                <a:srgbClr val="B45F06"/>
              </a:buClr>
              <a:buSzPts val="1800"/>
              <a:buFont typeface="Droid Sans"/>
              <a:buChar char="●"/>
            </a:pPr>
            <a:r>
              <a:rPr lang="en" sz="1800">
                <a:solidFill>
                  <a:srgbClr val="B45F06"/>
                </a:solidFill>
                <a:latin typeface="Droid Sans"/>
                <a:ea typeface="Droid Sans"/>
                <a:cs typeface="Droid Sans"/>
                <a:sym typeface="Droid Sans"/>
              </a:rPr>
              <a:t>The user is prompted to enter a filename. </a:t>
            </a:r>
            <a:endParaRPr sz="1800">
              <a:solidFill>
                <a:srgbClr val="B45F06"/>
              </a:solidFill>
              <a:latin typeface="Droid Sans"/>
              <a:ea typeface="Droid Sans"/>
              <a:cs typeface="Droid Sans"/>
              <a:sym typeface="Droid Sans"/>
            </a:endParaRPr>
          </a:p>
          <a:p>
            <a:pPr indent="-342900" lvl="4" marL="2286000" rtl="0" algn="l">
              <a:spcBef>
                <a:spcPts val="0"/>
              </a:spcBef>
              <a:spcAft>
                <a:spcPts val="0"/>
              </a:spcAft>
              <a:buClr>
                <a:srgbClr val="B45F06"/>
              </a:buClr>
              <a:buSzPts val="1800"/>
              <a:buFont typeface="Droid Sans"/>
              <a:buChar char="○"/>
            </a:pPr>
            <a:r>
              <a:rPr lang="en" sz="1800">
                <a:solidFill>
                  <a:srgbClr val="B45F06"/>
                </a:solidFill>
                <a:latin typeface="Droid Sans"/>
                <a:ea typeface="Droid Sans"/>
                <a:cs typeface="Droid Sans"/>
                <a:sym typeface="Droid Sans"/>
              </a:rPr>
              <a:t>If it does not exist, it is automatically created.</a:t>
            </a:r>
            <a:endParaRPr sz="1800">
              <a:solidFill>
                <a:srgbClr val="B45F06"/>
              </a:solidFill>
              <a:latin typeface="Droid Sans"/>
              <a:ea typeface="Droid Sans"/>
              <a:cs typeface="Droid Sans"/>
              <a:sym typeface="Droid Sans"/>
            </a:endParaRPr>
          </a:p>
        </p:txBody>
      </p:sp>
      <p:pic>
        <p:nvPicPr>
          <p:cNvPr descr="File:French fries juliane kr r.svg - Wikipedia" id="109" name="Google Shape;109;p20"/>
          <p:cNvPicPr preferRelativeResize="0"/>
          <p:nvPr/>
        </p:nvPicPr>
        <p:blipFill>
          <a:blip r:embed="rId3">
            <a:alphaModFix/>
          </a:blip>
          <a:stretch>
            <a:fillRect/>
          </a:stretch>
        </p:blipFill>
        <p:spPr>
          <a:xfrm>
            <a:off x="2103000" y="3175775"/>
            <a:ext cx="1818276" cy="1818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0" y="0"/>
            <a:ext cx="9143999" cy="1815800"/>
          </a:xfrm>
          <a:prstGeom prst="rect">
            <a:avLst/>
          </a:prstGeom>
          <a:noFill/>
          <a:ln>
            <a:noFill/>
          </a:ln>
        </p:spPr>
      </p:pic>
      <p:pic>
        <p:nvPicPr>
          <p:cNvPr id="115" name="Google Shape;115;p21"/>
          <p:cNvPicPr preferRelativeResize="0"/>
          <p:nvPr/>
        </p:nvPicPr>
        <p:blipFill>
          <a:blip r:embed="rId4">
            <a:alphaModFix/>
          </a:blip>
          <a:stretch>
            <a:fillRect/>
          </a:stretch>
        </p:blipFill>
        <p:spPr>
          <a:xfrm>
            <a:off x="0" y="1855800"/>
            <a:ext cx="7305500" cy="3287699"/>
          </a:xfrm>
          <a:prstGeom prst="rect">
            <a:avLst/>
          </a:prstGeom>
          <a:noFill/>
          <a:ln>
            <a:noFill/>
          </a:ln>
        </p:spPr>
      </p:pic>
      <p:sp>
        <p:nvSpPr>
          <p:cNvPr id="116" name="Google Shape;116;p21"/>
          <p:cNvSpPr txBox="1"/>
          <p:nvPr/>
        </p:nvSpPr>
        <p:spPr>
          <a:xfrm>
            <a:off x="7385225" y="1855650"/>
            <a:ext cx="1758900" cy="3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These are some excerpts from “Days.cpp”.  The food items included for this example are  stored in their respective arrays (</a:t>
            </a:r>
            <a:r>
              <a:rPr i="1" lang="en">
                <a:solidFill>
                  <a:srgbClr val="FFFFFF"/>
                </a:solidFill>
              </a:rPr>
              <a:t>above</a:t>
            </a:r>
            <a:r>
              <a:rPr lang="en">
                <a:solidFill>
                  <a:srgbClr val="FFFFFF"/>
                </a:solidFill>
              </a:rPr>
              <a:t>). The file output is demonstrated with formatting using a for loop, setw, left, and conditional statements (</a:t>
            </a:r>
            <a:r>
              <a:rPr i="1" lang="en">
                <a:solidFill>
                  <a:srgbClr val="FFFFFF"/>
                </a:solidFill>
              </a:rPr>
              <a:t>left</a:t>
            </a:r>
            <a:r>
              <a:rPr lang="en">
                <a:solidFill>
                  <a:srgbClr val="FFFFFF"/>
                </a:solidFill>
              </a:rPr>
              <a:t>).</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rot="-5400000">
            <a:off x="-620225" y="1797500"/>
            <a:ext cx="4064100" cy="150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741B47"/>
                </a:solidFill>
              </a:rPr>
              <a:t>Program Files (con.)</a:t>
            </a:r>
            <a:endParaRPr>
              <a:solidFill>
                <a:srgbClr val="741B47"/>
              </a:solidFill>
            </a:endParaRPr>
          </a:p>
        </p:txBody>
      </p:sp>
      <p:sp>
        <p:nvSpPr>
          <p:cNvPr id="122" name="Google Shape;122;p22"/>
          <p:cNvSpPr txBox="1"/>
          <p:nvPr>
            <p:ph idx="1" type="body"/>
          </p:nvPr>
        </p:nvSpPr>
        <p:spPr>
          <a:xfrm>
            <a:off x="2601000" y="518875"/>
            <a:ext cx="5913300" cy="4064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1155CC"/>
              </a:buClr>
              <a:buSzPts val="2400"/>
              <a:buFont typeface="Droid Sans"/>
              <a:buChar char="➔"/>
            </a:pPr>
            <a:r>
              <a:rPr lang="en" sz="2400">
                <a:solidFill>
                  <a:srgbClr val="1155CC"/>
                </a:solidFill>
                <a:latin typeface="Droid Sans"/>
                <a:ea typeface="Droid Sans"/>
                <a:cs typeface="Droid Sans"/>
                <a:sym typeface="Droid Sans"/>
              </a:rPr>
              <a:t>main.cpp</a:t>
            </a:r>
            <a:endParaRPr sz="2400">
              <a:solidFill>
                <a:srgbClr val="1155CC"/>
              </a:solidFill>
              <a:latin typeface="Droid Sans"/>
              <a:ea typeface="Droid Sans"/>
              <a:cs typeface="Droid Sans"/>
              <a:sym typeface="Droid Sans"/>
            </a:endParaRPr>
          </a:p>
          <a:p>
            <a:pPr indent="-342900" lvl="1" marL="914400" rtl="0" algn="l">
              <a:spcBef>
                <a:spcPts val="0"/>
              </a:spcBef>
              <a:spcAft>
                <a:spcPts val="0"/>
              </a:spcAft>
              <a:buClr>
                <a:srgbClr val="1155CC"/>
              </a:buClr>
              <a:buSzPts val="1800"/>
              <a:buFont typeface="Droid Sans"/>
              <a:buChar char="◆"/>
            </a:pPr>
            <a:r>
              <a:rPr lang="en" sz="1800">
                <a:solidFill>
                  <a:srgbClr val="1155CC"/>
                </a:solidFill>
                <a:latin typeface="Droid Sans"/>
                <a:ea typeface="Droid Sans"/>
                <a:cs typeface="Droid Sans"/>
                <a:sym typeface="Droid Sans"/>
              </a:rPr>
              <a:t>int main( )</a:t>
            </a:r>
            <a:endParaRPr sz="1800">
              <a:solidFill>
                <a:srgbClr val="1155CC"/>
              </a:solidFill>
              <a:latin typeface="Droid Sans"/>
              <a:ea typeface="Droid Sans"/>
              <a:cs typeface="Droid Sans"/>
              <a:sym typeface="Droid Sans"/>
            </a:endParaRPr>
          </a:p>
          <a:p>
            <a:pPr indent="-342900" lvl="2" marL="1371600" rtl="0" algn="l">
              <a:spcBef>
                <a:spcPts val="0"/>
              </a:spcBef>
              <a:spcAft>
                <a:spcPts val="0"/>
              </a:spcAft>
              <a:buClr>
                <a:srgbClr val="1155CC"/>
              </a:buClr>
              <a:buSzPts val="1800"/>
              <a:buFont typeface="Droid Sans"/>
              <a:buChar char="●"/>
            </a:pPr>
            <a:r>
              <a:rPr lang="en" sz="1800">
                <a:solidFill>
                  <a:srgbClr val="1155CC"/>
                </a:solidFill>
                <a:latin typeface="Droid Sans"/>
                <a:ea typeface="Droid Sans"/>
                <a:cs typeface="Droid Sans"/>
                <a:sym typeface="Droid Sans"/>
              </a:rPr>
              <a:t>Prints welcome message and calls generate( )</a:t>
            </a:r>
            <a:endParaRPr sz="1800">
              <a:solidFill>
                <a:srgbClr val="1155CC"/>
              </a:solidFill>
              <a:latin typeface="Droid Sans"/>
              <a:ea typeface="Droid Sans"/>
              <a:cs typeface="Droid Sans"/>
              <a:sym typeface="Droid Sans"/>
            </a:endParaRPr>
          </a:p>
          <a:p>
            <a:pPr indent="-342900" lvl="1" marL="914400" rtl="0" algn="l">
              <a:spcBef>
                <a:spcPts val="0"/>
              </a:spcBef>
              <a:spcAft>
                <a:spcPts val="0"/>
              </a:spcAft>
              <a:buClr>
                <a:srgbClr val="1155CC"/>
              </a:buClr>
              <a:buSzPts val="1800"/>
              <a:buFont typeface="Droid Sans"/>
              <a:buChar char="◆"/>
            </a:pPr>
            <a:r>
              <a:rPr lang="en" sz="1800">
                <a:solidFill>
                  <a:srgbClr val="1155CC"/>
                </a:solidFill>
                <a:latin typeface="Droid Sans"/>
                <a:ea typeface="Droid Sans"/>
                <a:cs typeface="Droid Sans"/>
                <a:sym typeface="Droid Sans"/>
              </a:rPr>
              <a:t>void generate( ) function</a:t>
            </a:r>
            <a:endParaRPr sz="1800">
              <a:solidFill>
                <a:srgbClr val="1155CC"/>
              </a:solidFill>
              <a:latin typeface="Droid Sans"/>
              <a:ea typeface="Droid Sans"/>
              <a:cs typeface="Droid Sans"/>
              <a:sym typeface="Droid Sans"/>
            </a:endParaRPr>
          </a:p>
          <a:p>
            <a:pPr indent="-342900" lvl="2" marL="1371600" rtl="0" algn="l">
              <a:spcBef>
                <a:spcPts val="0"/>
              </a:spcBef>
              <a:spcAft>
                <a:spcPts val="0"/>
              </a:spcAft>
              <a:buClr>
                <a:srgbClr val="1155CC"/>
              </a:buClr>
              <a:buSzPts val="1800"/>
              <a:buFont typeface="Droid Sans"/>
              <a:buChar char="●"/>
            </a:pPr>
            <a:r>
              <a:rPr lang="en" sz="1800">
                <a:solidFill>
                  <a:srgbClr val="1155CC"/>
                </a:solidFill>
                <a:latin typeface="Droid Sans"/>
                <a:ea typeface="Droid Sans"/>
                <a:cs typeface="Droid Sans"/>
                <a:sym typeface="Droid Sans"/>
              </a:rPr>
              <a:t>Creates a Days object called week1</a:t>
            </a:r>
            <a:endParaRPr sz="1800">
              <a:solidFill>
                <a:srgbClr val="1155CC"/>
              </a:solidFill>
              <a:latin typeface="Droid Sans"/>
              <a:ea typeface="Droid Sans"/>
              <a:cs typeface="Droid Sans"/>
              <a:sym typeface="Droid Sans"/>
            </a:endParaRPr>
          </a:p>
          <a:p>
            <a:pPr indent="-342900" lvl="2" marL="1371600" rtl="0" algn="l">
              <a:spcBef>
                <a:spcPts val="0"/>
              </a:spcBef>
              <a:spcAft>
                <a:spcPts val="0"/>
              </a:spcAft>
              <a:buClr>
                <a:srgbClr val="1155CC"/>
              </a:buClr>
              <a:buSzPts val="1800"/>
              <a:buFont typeface="Droid Sans"/>
              <a:buChar char="●"/>
            </a:pPr>
            <a:r>
              <a:rPr lang="en" sz="1800">
                <a:solidFill>
                  <a:srgbClr val="1155CC"/>
                </a:solidFill>
                <a:latin typeface="Droid Sans"/>
                <a:ea typeface="Droid Sans"/>
                <a:cs typeface="Droid Sans"/>
                <a:sym typeface="Droid Sans"/>
              </a:rPr>
              <a:t>The constructor Days( ) is automatically created.</a:t>
            </a:r>
            <a:endParaRPr sz="1800">
              <a:solidFill>
                <a:srgbClr val="1155CC"/>
              </a:solidFill>
              <a:latin typeface="Droid Sans"/>
              <a:ea typeface="Droid Sans"/>
              <a:cs typeface="Droid Sans"/>
              <a:sym typeface="Droid Sans"/>
            </a:endParaRPr>
          </a:p>
          <a:p>
            <a:pPr indent="-342900" lvl="3" marL="1828800" rtl="0" algn="l">
              <a:spcBef>
                <a:spcPts val="0"/>
              </a:spcBef>
              <a:spcAft>
                <a:spcPts val="0"/>
              </a:spcAft>
              <a:buClr>
                <a:srgbClr val="1155CC"/>
              </a:buClr>
              <a:buSzPts val="1800"/>
              <a:buFont typeface="Droid Sans"/>
              <a:buChar char="○"/>
            </a:pPr>
            <a:r>
              <a:rPr lang="en" sz="1800">
                <a:solidFill>
                  <a:srgbClr val="1155CC"/>
                </a:solidFill>
                <a:latin typeface="Droid Sans"/>
                <a:ea typeface="Droid Sans"/>
                <a:cs typeface="Droid Sans"/>
                <a:sym typeface="Droid Sans"/>
              </a:rPr>
              <a:t>Days( ) calls other member functions to generate, print, and save a menu, as described in previous slides.</a:t>
            </a:r>
            <a:endParaRPr sz="1800">
              <a:solidFill>
                <a:srgbClr val="1155CC"/>
              </a:solidFill>
              <a:latin typeface="Droid Sans"/>
              <a:ea typeface="Droid Sans"/>
              <a:cs typeface="Droid Sans"/>
              <a:sym typeface="Droid Sans"/>
            </a:endParaRPr>
          </a:p>
        </p:txBody>
      </p:sp>
      <p:pic>
        <p:nvPicPr>
          <p:cNvPr descr="Penne (pasta) - Wikipedia" id="123" name="Google Shape;123;p22"/>
          <p:cNvPicPr preferRelativeResize="0"/>
          <p:nvPr/>
        </p:nvPicPr>
        <p:blipFill>
          <a:blip r:embed="rId3">
            <a:alphaModFix/>
          </a:blip>
          <a:stretch>
            <a:fillRect/>
          </a:stretch>
        </p:blipFill>
        <p:spPr>
          <a:xfrm>
            <a:off x="2071552" y="3512001"/>
            <a:ext cx="2312797" cy="15318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3"/>
          <p:cNvPicPr preferRelativeResize="0"/>
          <p:nvPr/>
        </p:nvPicPr>
        <p:blipFill>
          <a:blip r:embed="rId3">
            <a:alphaModFix/>
          </a:blip>
          <a:stretch>
            <a:fillRect/>
          </a:stretch>
        </p:blipFill>
        <p:spPr>
          <a:xfrm>
            <a:off x="0" y="0"/>
            <a:ext cx="6266100" cy="5143501"/>
          </a:xfrm>
          <a:prstGeom prst="rect">
            <a:avLst/>
          </a:prstGeom>
          <a:noFill/>
          <a:ln>
            <a:noFill/>
          </a:ln>
        </p:spPr>
      </p:pic>
      <p:sp>
        <p:nvSpPr>
          <p:cNvPr id="129" name="Google Shape;129;p23"/>
          <p:cNvSpPr txBox="1"/>
          <p:nvPr/>
        </p:nvSpPr>
        <p:spPr>
          <a:xfrm>
            <a:off x="6266100" y="1581650"/>
            <a:ext cx="2854800" cy="17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main.cpp is depicted to the left. It consists of three functions including int main( ), an identification function to print programmer information, and a generate function that creates a Days object named week1.</a:t>
            </a:r>
            <a:endParaRPr>
              <a:solidFill>
                <a:srgbClr val="FFFFFF"/>
              </a:solidFill>
            </a:endParaRPr>
          </a:p>
        </p:txBody>
      </p:sp>
      <p:pic>
        <p:nvPicPr>
          <p:cNvPr descr="File:Single apple.png - Wikimedia Commons" id="130" name="Google Shape;130;p23"/>
          <p:cNvPicPr preferRelativeResize="0"/>
          <p:nvPr/>
        </p:nvPicPr>
        <p:blipFill>
          <a:blip r:embed="rId4">
            <a:alphaModFix/>
          </a:blip>
          <a:stretch>
            <a:fillRect/>
          </a:stretch>
        </p:blipFill>
        <p:spPr>
          <a:xfrm>
            <a:off x="6807324" y="3138450"/>
            <a:ext cx="1614473" cy="1899400"/>
          </a:xfrm>
          <a:prstGeom prst="rect">
            <a:avLst/>
          </a:prstGeom>
          <a:noFill/>
          <a:ln>
            <a:noFill/>
          </a:ln>
        </p:spPr>
      </p:pic>
      <p:pic>
        <p:nvPicPr>
          <p:cNvPr descr="File:Froot-Loops-Cereal-Bowl.jpg - Wikimedia Commons" id="131" name="Google Shape;131;p23"/>
          <p:cNvPicPr preferRelativeResize="0"/>
          <p:nvPr/>
        </p:nvPicPr>
        <p:blipFill>
          <a:blip r:embed="rId5">
            <a:alphaModFix/>
          </a:blip>
          <a:stretch>
            <a:fillRect/>
          </a:stretch>
        </p:blipFill>
        <p:spPr>
          <a:xfrm>
            <a:off x="6615650" y="-7"/>
            <a:ext cx="2155699" cy="16504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